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as Kaldos" initials="AK" lastIdx="6" clrIdx="0">
    <p:extLst>
      <p:ext uri="{19B8F6BF-5375-455C-9EA6-DF929625EA0E}">
        <p15:presenceInfo xmlns:p15="http://schemas.microsoft.com/office/powerpoint/2012/main" userId="S-1-5-21-4016999417-3312643170-2867468983-30173" providerId="AD"/>
      </p:ext>
    </p:extLst>
  </p:cmAuthor>
  <p:cmAuthor id="2" name="Oliver Crudge" initials="OC" lastIdx="4" clrIdx="1">
    <p:extLst>
      <p:ext uri="{19B8F6BF-5375-455C-9EA6-DF929625EA0E}">
        <p15:presenceInfo xmlns:p15="http://schemas.microsoft.com/office/powerpoint/2012/main" userId="Oliver Crudge" providerId="None"/>
      </p:ext>
    </p:extLst>
  </p:cmAuthor>
  <p:cmAuthor id="3" name="Oliver Crudge" initials="OC [2]" lastIdx="2" clrIdx="2">
    <p:extLst>
      <p:ext uri="{19B8F6BF-5375-455C-9EA6-DF929625EA0E}">
        <p15:presenceInfo xmlns:p15="http://schemas.microsoft.com/office/powerpoint/2012/main" userId="S-1-5-21-4016999417-3312643170-2867468983-1113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3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C08336-5E8C-458A-8F08-298567CD772C}" type="datetimeFigureOut">
              <a:rPr lang="en-US" smtClean="0"/>
              <a:pPr>
                <a:defRPr/>
              </a:pPr>
              <a:t>9/13/2024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B61323A-56FD-4D76-8B59-67900CB062A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B401DA-A4AA-4D50-9292-BA707A8581C7}" type="datetimeFigureOut">
              <a:rPr lang="en-US" smtClean="0"/>
              <a:pPr>
                <a:defRPr/>
              </a:pPr>
              <a:t>9/13/2024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8B930-40A0-41F1-B08B-774A3C0EA63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DCD1077B-1C24-4E67-A288-36CA62886A7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523871-E94E-404F-9985-D021AA4D1C60}" type="datetimeFigureOut">
              <a:rPr lang="en-US" smtClean="0"/>
              <a:pPr>
                <a:defRPr/>
              </a:pPr>
              <a:t>9/13/2024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A3C97D-F821-47C2-A1C3-D4B8948ADB59}" type="datetimeFigureOut">
              <a:rPr lang="en-US" smtClean="0"/>
              <a:pPr>
                <a:defRPr/>
              </a:pPr>
              <a:t>9/13/2024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E1ED4516-9012-4409-9C85-C0B691BE6F2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EC85A9-F5AA-4A7E-93CA-E63CCC7C85FB}" type="datetimeFigureOut">
              <a:rPr lang="en-US" smtClean="0"/>
              <a:pPr>
                <a:defRPr/>
              </a:pPr>
              <a:t>9/13/2024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270146D-1D8D-4058-BE90-E91EC67FB49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5196442F-6408-4196-8622-E703A3A6C633}" type="datetimeFigureOut">
              <a:rPr lang="en-US" smtClean="0"/>
              <a:pPr>
                <a:defRPr/>
              </a:pPr>
              <a:t>9/13/2024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6CBCA8-D36C-470E-B3C4-54FB27C4013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E6D585-9941-4D57-988B-4608C49FD212}" type="datetimeFigureOut">
              <a:rPr lang="en-US" smtClean="0"/>
              <a:pPr>
                <a:defRPr/>
              </a:pPr>
              <a:t>9/13/2024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E1C6056-8358-4A6B-84BA-6AB113F08F5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807883-0428-4081-9028-77A9E7A871D3}" type="datetimeFigureOut">
              <a:rPr lang="en-US" smtClean="0"/>
              <a:pPr>
                <a:defRPr/>
              </a:pPr>
              <a:t>9/13/2024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FF0EC279-F87E-4721-8D6E-2D1E478FBF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592D6E-EBA7-407D-8655-D28BC8D179AD}" type="datetimeFigureOut">
              <a:rPr lang="en-US" smtClean="0"/>
              <a:pPr>
                <a:defRPr/>
              </a:pPr>
              <a:t>9/13/2024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1D4D98-0C12-49D9-827B-DBF8ADDCE80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ED2161F-5DF6-446E-AE7F-D3F11364FCF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E07D84-08B7-4DE7-87C6-D825AB9BEB62}" type="datetimeFigureOut">
              <a:rPr lang="en-US" smtClean="0"/>
              <a:pPr>
                <a:defRPr/>
              </a:pPr>
              <a:t>9/13/2024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B9369018-9383-48C0-9AA1-313A2B6A2D1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472B0DC4-46AA-4B52-BD58-6C87EC1D95A6}" type="datetimeFigureOut">
              <a:rPr lang="en-US" smtClean="0"/>
              <a:pPr>
                <a:defRPr/>
              </a:pPr>
              <a:t>9/13/2024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CBAD1FA-95AD-4FEB-8525-66510361639C}" type="datetimeFigureOut">
              <a:rPr lang="en-US" smtClean="0"/>
              <a:pPr>
                <a:defRPr/>
              </a:pPr>
              <a:t>9/13/2024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6B4902D-CAB6-4ADC-A44E-9552D9FE447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pic>
        <p:nvPicPr>
          <p:cNvPr id="20" name="Picture 19" descr="James Walk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29"/>
          <p:cNvSpPr>
            <a:spLocks noChangeAspect="1" noChangeArrowheads="1" noTextEdit="1"/>
          </p:cNvSpPr>
          <p:nvPr/>
        </p:nvSpPr>
        <p:spPr bwMode="auto">
          <a:xfrm>
            <a:off x="0" y="476672"/>
            <a:ext cx="9144000" cy="65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cxnSp>
        <p:nvCxnSpPr>
          <p:cNvPr id="2050" name="AutoShape 7"/>
          <p:cNvCxnSpPr>
            <a:cxnSpLocks noChangeShapeType="1"/>
            <a:endCxn id="2057" idx="3"/>
          </p:cNvCxnSpPr>
          <p:nvPr/>
        </p:nvCxnSpPr>
        <p:spPr bwMode="auto">
          <a:xfrm flipV="1">
            <a:off x="2227819" y="3862532"/>
            <a:ext cx="1110444" cy="669782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1" name="AutoShape 4"/>
          <p:cNvCxnSpPr>
            <a:cxnSpLocks noChangeShapeType="1"/>
            <a:stCxn id="2075" idx="2"/>
            <a:endCxn id="2057" idx="7"/>
          </p:cNvCxnSpPr>
          <p:nvPr/>
        </p:nvCxnSpPr>
        <p:spPr bwMode="auto">
          <a:xfrm flipH="1">
            <a:off x="5487911" y="1578065"/>
            <a:ext cx="1118751" cy="910487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2" name="AutoShape 5"/>
          <p:cNvCxnSpPr>
            <a:cxnSpLocks noChangeShapeType="1"/>
            <a:endCxn id="2057" idx="1"/>
          </p:cNvCxnSpPr>
          <p:nvPr/>
        </p:nvCxnSpPr>
        <p:spPr bwMode="auto">
          <a:xfrm>
            <a:off x="2227819" y="2017713"/>
            <a:ext cx="1110444" cy="470839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3" name="Text Box 12"/>
          <p:cNvSpPr txBox="1">
            <a:spLocks noChangeArrowheads="1"/>
          </p:cNvSpPr>
          <p:nvPr/>
        </p:nvSpPr>
        <p:spPr bwMode="auto">
          <a:xfrm>
            <a:off x="1313419" y="4532313"/>
            <a:ext cx="1828800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(KPI’s/ Objectives)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55" name="Rectangle 30"/>
          <p:cNvSpPr>
            <a:spLocks noChangeArrowheads="1"/>
          </p:cNvSpPr>
          <p:nvPr/>
        </p:nvSpPr>
        <p:spPr bwMode="auto">
          <a:xfrm>
            <a:off x="-104219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 dirty="0">
              <a:latin typeface="Calibri" pitchFamily="34" charset="0"/>
            </a:endParaRPr>
          </a:p>
        </p:txBody>
      </p:sp>
      <p:sp>
        <p:nvSpPr>
          <p:cNvPr id="2057" name="Oval 28"/>
          <p:cNvSpPr>
            <a:spLocks noChangeArrowheads="1"/>
          </p:cNvSpPr>
          <p:nvPr/>
        </p:nvSpPr>
        <p:spPr bwMode="auto">
          <a:xfrm>
            <a:off x="2893056" y="2203992"/>
            <a:ext cx="3040062" cy="19431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sp>
        <p:nvSpPr>
          <p:cNvPr id="2058" name="Rectangle 27"/>
          <p:cNvSpPr>
            <a:spLocks noChangeArrowheads="1"/>
          </p:cNvSpPr>
          <p:nvPr/>
        </p:nvSpPr>
        <p:spPr bwMode="auto">
          <a:xfrm>
            <a:off x="899592" y="646113"/>
            <a:ext cx="2242627" cy="13246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Lionshare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Product &amp; Process Development Tracker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Roar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Calibrated measurement equipment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JW specifications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CAD/FEA/Drawing Management Software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Development reviews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Communication systems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Literature</a:t>
            </a:r>
          </a:p>
        </p:txBody>
      </p:sp>
      <p:sp>
        <p:nvSpPr>
          <p:cNvPr id="2059" name="Text Box 26"/>
          <p:cNvSpPr txBox="1">
            <a:spLocks noChangeArrowheads="1"/>
          </p:cNvSpPr>
          <p:nvPr/>
        </p:nvSpPr>
        <p:spPr bwMode="auto">
          <a:xfrm>
            <a:off x="899592" y="188913"/>
            <a:ext cx="2260760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(Materials/Equipment)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0" name="Rectangle 21"/>
          <p:cNvSpPr>
            <a:spLocks noChangeArrowheads="1"/>
          </p:cNvSpPr>
          <p:nvPr/>
        </p:nvSpPr>
        <p:spPr bwMode="auto">
          <a:xfrm>
            <a:off x="5942457" y="3796189"/>
            <a:ext cx="2952750" cy="296709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err="1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FMP</a:t>
            </a: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33: Design &amp; Development Control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FMP 39: Order/Enquiry requiring operating conditions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FMP 53: </a:t>
            </a:r>
            <a:r>
              <a:rPr lang="en-US" altLang="zh-TW" sz="900" dirty="0" err="1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Klickfix</a:t>
            </a: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Enquiry to Quote Procedure 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F035: Design File Form/Design Brief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Development Reviews - HCM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err="1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QPD</a:t>
            </a: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06: Approval Authorities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err="1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QPD</a:t>
            </a: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102: CAD Standard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err="1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OPI</a:t>
            </a: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81: CAD/CAM Manual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Product Engineering Task Spreadsheet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SHEP033: Safe Handling, Inspection and Identification of Returned Seals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err="1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QPD</a:t>
            </a: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164 Product Risk Register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err="1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Priodity</a:t>
            </a: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Product Innovation System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Training, training records and Competency matrix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Near misses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Team meetings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PAT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FEA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F173B Manufacturing Change Request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F029a Internal Concession Request Form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Times New Roman" pitchFamily="18" charset="0"/>
            </a:endParaRP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1" name="Rectangle 20"/>
          <p:cNvSpPr>
            <a:spLocks noChangeArrowheads="1"/>
          </p:cNvSpPr>
          <p:nvPr/>
        </p:nvSpPr>
        <p:spPr bwMode="auto">
          <a:xfrm>
            <a:off x="3711337" y="3435826"/>
            <a:ext cx="1512888" cy="360363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sz="2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Product Engineering</a:t>
            </a:r>
          </a:p>
          <a:p>
            <a:pPr algn="ctr"/>
            <a:r>
              <a:rPr lang="en-US" altLang="zh-TW" sz="12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Upstream </a:t>
            </a:r>
            <a:r>
              <a:rPr lang="en-US" altLang="zh-TW" sz="1200" dirty="0" err="1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O&amp;G</a:t>
            </a:r>
            <a:endParaRPr lang="en-US" altLang="zh-TW" sz="12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en-US" altLang="zh-TW" sz="12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Downstream </a:t>
            </a:r>
            <a:r>
              <a:rPr lang="en-US" altLang="zh-TW" sz="1200" dirty="0" err="1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O&amp;G</a:t>
            </a:r>
            <a:endParaRPr lang="en-US" altLang="zh-TW" sz="12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en-US" altLang="zh-TW" sz="12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Key Industries</a:t>
            </a:r>
          </a:p>
          <a:p>
            <a:pPr algn="ctr"/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3" name="AutoShape 18"/>
          <p:cNvSpPr>
            <a:spLocks noChangeArrowheads="1"/>
          </p:cNvSpPr>
          <p:nvPr/>
        </p:nvSpPr>
        <p:spPr bwMode="auto">
          <a:xfrm>
            <a:off x="2113519" y="316071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3541238" y="4707693"/>
            <a:ext cx="1828800" cy="211125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Human resources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Training Department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Laboratory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Quality Department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Process Engineering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Maintenance Engineers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IT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Customer Services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Purchasing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Production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Marketing Department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Product Management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SHE Department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Applications Engineering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Product Test Engineering</a:t>
            </a:r>
            <a:endParaRPr lang="en-US" altLang="zh-TW" sz="900" dirty="0">
              <a:cs typeface="Times New Roman" pitchFamily="18" charset="0"/>
            </a:endParaRPr>
          </a:p>
        </p:txBody>
      </p:sp>
      <p:sp>
        <p:nvSpPr>
          <p:cNvPr id="2065" name="AutoShape 16"/>
          <p:cNvSpPr>
            <a:spLocks noChangeArrowheads="1"/>
          </p:cNvSpPr>
          <p:nvPr/>
        </p:nvSpPr>
        <p:spPr bwMode="auto">
          <a:xfrm>
            <a:off x="5868144" y="273387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587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66" name="Text Box 15"/>
          <p:cNvSpPr txBox="1">
            <a:spLocks noChangeArrowheads="1"/>
          </p:cNvSpPr>
          <p:nvPr/>
        </p:nvSpPr>
        <p:spPr bwMode="auto">
          <a:xfrm>
            <a:off x="219309" y="2247900"/>
            <a:ext cx="187220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Input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7" name="Text Box 14"/>
          <p:cNvSpPr txBox="1">
            <a:spLocks noChangeArrowheads="1"/>
          </p:cNvSpPr>
          <p:nvPr/>
        </p:nvSpPr>
        <p:spPr bwMode="auto">
          <a:xfrm>
            <a:off x="6801042" y="1556792"/>
            <a:ext cx="2004361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Output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8" name="Text Box 13"/>
          <p:cNvSpPr txBox="1">
            <a:spLocks noChangeArrowheads="1"/>
          </p:cNvSpPr>
          <p:nvPr/>
        </p:nvSpPr>
        <p:spPr bwMode="auto">
          <a:xfrm>
            <a:off x="5656819" y="188913"/>
            <a:ext cx="1907306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Who?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(Training / Knowledge / Skills)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9" name="Text Box 11"/>
          <p:cNvSpPr txBox="1">
            <a:spLocks noChangeArrowheads="1"/>
          </p:cNvSpPr>
          <p:nvPr/>
        </p:nvSpPr>
        <p:spPr bwMode="auto">
          <a:xfrm>
            <a:off x="3560284" y="4323264"/>
            <a:ext cx="1828800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Support</a:t>
            </a:r>
            <a:r>
              <a:rPr lang="en-US" altLang="zh-TW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Processes</a:t>
            </a:r>
            <a:endParaRPr lang="en-US" altLang="zh-TW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070" name="Text Box 10"/>
          <p:cNvSpPr txBox="1">
            <a:spLocks noChangeArrowheads="1"/>
          </p:cNvSpPr>
          <p:nvPr/>
        </p:nvSpPr>
        <p:spPr bwMode="auto">
          <a:xfrm>
            <a:off x="5949380" y="3419952"/>
            <a:ext cx="2952750" cy="4000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How?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(Procedures, Instructions / Methods)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1" name="Text Box 8"/>
          <p:cNvSpPr txBox="1">
            <a:spLocks noChangeArrowheads="1"/>
          </p:cNvSpPr>
          <p:nvPr/>
        </p:nvSpPr>
        <p:spPr bwMode="auto">
          <a:xfrm>
            <a:off x="3243645" y="188913"/>
            <a:ext cx="2304256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Key Processes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72" name="AutoShape 3"/>
          <p:cNvCxnSpPr>
            <a:cxnSpLocks noChangeShapeType="1"/>
            <a:stCxn id="2069" idx="0"/>
          </p:cNvCxnSpPr>
          <p:nvPr/>
        </p:nvCxnSpPr>
        <p:spPr bwMode="auto">
          <a:xfrm flipH="1" flipV="1">
            <a:off x="4467781" y="4106644"/>
            <a:ext cx="6903" cy="216620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2073" name="AutoShape 2"/>
          <p:cNvCxnSpPr>
            <a:cxnSpLocks noChangeShapeType="1"/>
          </p:cNvCxnSpPr>
          <p:nvPr/>
        </p:nvCxnSpPr>
        <p:spPr bwMode="auto">
          <a:xfrm>
            <a:off x="4467781" y="1628775"/>
            <a:ext cx="0" cy="704850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074" name="Rectangle 17"/>
          <p:cNvSpPr>
            <a:spLocks noChangeArrowheads="1"/>
          </p:cNvSpPr>
          <p:nvPr/>
        </p:nvSpPr>
        <p:spPr bwMode="auto">
          <a:xfrm>
            <a:off x="3243646" y="642938"/>
            <a:ext cx="2303636" cy="13278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Product Design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Product Recommendations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Concession request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Project Management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Customer Complaint Support – My Case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Witness testing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3</a:t>
            </a:r>
            <a:r>
              <a:rPr lang="en-US" altLang="zh-TW" sz="900" baseline="30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rd</a:t>
            </a: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party product testing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err="1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DSE</a:t>
            </a: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assessments</a:t>
            </a:r>
          </a:p>
        </p:txBody>
      </p:sp>
      <p:sp>
        <p:nvSpPr>
          <p:cNvPr id="2075" name="Rectangle 21"/>
          <p:cNvSpPr>
            <a:spLocks noChangeArrowheads="1"/>
          </p:cNvSpPr>
          <p:nvPr/>
        </p:nvSpPr>
        <p:spPr bwMode="auto">
          <a:xfrm>
            <a:off x="5677974" y="642938"/>
            <a:ext cx="1857375" cy="93512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Technical </a:t>
            </a:r>
            <a:r>
              <a:rPr lang="en-GB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organisational</a:t>
            </a: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structure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Universities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Suppliers &amp; partners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Industry bodies &amp; Trade Associations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Other </a:t>
            </a:r>
            <a:r>
              <a:rPr lang="en-US" altLang="zh-TW" sz="900" dirty="0" err="1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JW</a:t>
            </a: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organizations</a:t>
            </a:r>
          </a:p>
          <a:p>
            <a:pPr>
              <a:buFontTx/>
              <a:buChar char="•"/>
              <a:tabLst>
                <a:tab pos="92075" algn="l"/>
              </a:tabLst>
            </a:pPr>
            <a:endParaRPr lang="en-GB" altLang="zh-TW" sz="9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6" name="Rectangle 27"/>
          <p:cNvSpPr>
            <a:spLocks noChangeArrowheads="1"/>
          </p:cNvSpPr>
          <p:nvPr/>
        </p:nvSpPr>
        <p:spPr bwMode="auto">
          <a:xfrm>
            <a:off x="252250" y="2589213"/>
            <a:ext cx="1828800" cy="1714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Projects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Customer needs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Production concession requests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Production process issues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Supplier input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Technical Objectives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Document review schedule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Regulatory requirements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Priority Customer Concerns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Personal develop</a:t>
            </a: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ment requirements</a:t>
            </a:r>
          </a:p>
        </p:txBody>
      </p:sp>
      <p:sp>
        <p:nvSpPr>
          <p:cNvPr id="2077" name="Rectangle 27"/>
          <p:cNvSpPr>
            <a:spLocks noChangeArrowheads="1"/>
          </p:cNvSpPr>
          <p:nvPr/>
        </p:nvSpPr>
        <p:spPr bwMode="auto">
          <a:xfrm>
            <a:off x="1314014" y="5059262"/>
            <a:ext cx="1828800" cy="8900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anose="020F0502020204030204" pitchFamily="34" charset="0"/>
                <a:cs typeface="Calibri" panose="020F0502020204030204" pitchFamily="34" charset="0"/>
              </a:rPr>
              <a:t>Personal/Departmental objectives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anose="020F0502020204030204" pitchFamily="34" charset="0"/>
                <a:cs typeface="Calibri" panose="020F0502020204030204" pitchFamily="34" charset="0"/>
              </a:rPr>
              <a:t>Completion rates (New Product Development/Enquiry/Other sections)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MBU</a:t>
            </a:r>
            <a:r>
              <a:rPr lang="en-US" altLang="zh-TW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KPI’s</a:t>
            </a:r>
            <a:r>
              <a:rPr lang="en-US" altLang="zh-TW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Team </a:t>
            </a:r>
            <a:r>
              <a:rPr lang="en-US" altLang="zh-TW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KPI’s</a:t>
            </a:r>
            <a:endParaRPr lang="en-US" altLang="zh-TW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•"/>
              <a:tabLst>
                <a:tab pos="228600" algn="l"/>
              </a:tabLst>
            </a:pPr>
            <a:endParaRPr lang="en-US" altLang="zh-TW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78" name="Rectangle 27"/>
          <p:cNvSpPr>
            <a:spLocks noChangeArrowheads="1"/>
          </p:cNvSpPr>
          <p:nvPr/>
        </p:nvSpPr>
        <p:spPr bwMode="auto">
          <a:xfrm>
            <a:off x="6799819" y="1806665"/>
            <a:ext cx="2035050" cy="162341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Verified and validated design, meeting customer requirements and is suitable for production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Concessions concluded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Up to date and relevant internal specifications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Reports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Product recommendations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Product failure root cause identification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Product/Material training</a:t>
            </a:r>
          </a:p>
        </p:txBody>
      </p:sp>
      <p:pic>
        <p:nvPicPr>
          <p:cNvPr id="32" name="Picture 31" descr="James Walk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73" y="6125221"/>
            <a:ext cx="1738312" cy="239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Footer Placeholder 1"/>
          <p:cNvSpPr txBox="1">
            <a:spLocks/>
          </p:cNvSpPr>
          <p:nvPr/>
        </p:nvSpPr>
        <p:spPr>
          <a:xfrm>
            <a:off x="25200" y="6453188"/>
            <a:ext cx="3715553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900" dirty="0">
                <a:solidFill>
                  <a:schemeClr val="tx1"/>
                </a:solidFill>
              </a:rPr>
              <a:t>Department: Technology Centre,  Version</a:t>
            </a:r>
            <a:r>
              <a:rPr lang="en-GB" sz="900">
                <a:solidFill>
                  <a:schemeClr val="tx1"/>
                </a:solidFill>
              </a:rPr>
              <a:t>: 9 </a:t>
            </a:r>
            <a:r>
              <a:rPr lang="en-GB" sz="900" dirty="0">
                <a:solidFill>
                  <a:schemeClr val="tx1"/>
                </a:solidFill>
              </a:rPr>
              <a:t>, Date</a:t>
            </a:r>
            <a:r>
              <a:rPr lang="en-GB" sz="900">
                <a:solidFill>
                  <a:schemeClr val="tx1"/>
                </a:solidFill>
              </a:rPr>
              <a:t>: 13/09/2024</a:t>
            </a:r>
            <a:endParaRPr lang="en-GB" sz="9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GB" sz="900" dirty="0">
                <a:solidFill>
                  <a:schemeClr val="tx1"/>
                </a:solidFill>
              </a:rPr>
              <a:t>Form F392</a:t>
            </a:r>
          </a:p>
        </p:txBody>
      </p:sp>
      <p:cxnSp>
        <p:nvCxnSpPr>
          <p:cNvPr id="2054" name="AutoShape 6"/>
          <p:cNvCxnSpPr>
            <a:cxnSpLocks noChangeShapeType="1"/>
            <a:stCxn id="2070" idx="1"/>
          </p:cNvCxnSpPr>
          <p:nvPr/>
        </p:nvCxnSpPr>
        <p:spPr bwMode="auto">
          <a:xfrm flipH="1" flipV="1">
            <a:off x="5806675" y="3534804"/>
            <a:ext cx="142705" cy="85173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338</Words>
  <Application>Microsoft Office PowerPoint</Application>
  <PresentationFormat>On-screen Show (4:3)</PresentationFormat>
  <Paragraphs>95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Times New Roman</vt:lpstr>
      <vt:lpstr>Wingdings</vt:lpstr>
      <vt:lpstr>Wingdings 2</vt:lpstr>
      <vt:lpstr>Civic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Graeme MacKenzie</dc:creator>
  <cp:lastModifiedBy>Mark Ashbridge</cp:lastModifiedBy>
  <cp:revision>183</cp:revision>
  <dcterms:created xsi:type="dcterms:W3CDTF">2009-06-25T14:40:02Z</dcterms:created>
  <dcterms:modified xsi:type="dcterms:W3CDTF">2024-09-13T10:17:52Z</dcterms:modified>
</cp:coreProperties>
</file>